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0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106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A78001-BAB4-4A92-BD07-5FEDE11F1516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363BC-527A-44FF-96B7-7328E13895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032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3BC-527A-44FF-96B7-7328E138959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057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363BC-527A-44FF-96B7-7328E138959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46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313C2C-87A9-456E-A64F-539BC0B47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CD1A043-6D86-4E85-A6C5-E7D1ACDB0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2E0E28-C2BC-4150-BD56-4B712FC78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118708-D58E-4388-A744-B717EBC6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211500-D154-4F37-AC50-0DE56E703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753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53D946-34BA-4BF7-8F10-4A51C7C29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425459-FF69-40FC-AF8D-EEDC8D0868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468B8F-24B1-4E88-832D-40C248E43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E5DB99-631C-4D54-AD35-DC6648B5D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259FFF-4CDF-4E0F-9C82-2DC02EF87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5164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A5DD8AA-3B39-4A2F-A6B9-AA5C4B8CEA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25C28B3-184D-4D88-A8AA-E72303783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D440BE-8B63-4C3D-8A9E-F7E980F2A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F9560C-9B33-4907-A9CB-8BA1F10C0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DC8300-7374-44E4-9243-77661B69A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208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56ABA3-A4DF-40B1-A140-D01FCA99F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DE0FF8-1798-4C96-8C5A-83A160343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04A7E0-5C4F-4033-900D-B698E0E37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3CE4CB-8898-4B44-AA84-EA0A1E005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460054-73E5-4DFB-B88D-5C087872F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290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A08345-A489-496B-B36B-51C4FA6DC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A54513-57AB-4178-97EA-AA129BD37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058491-EC08-4E8F-91B3-2055CAB00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3A4EF5-B6FB-4C18-8C79-A7E351AA9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30214C-5C9F-484D-B262-151DE8BE7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517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07D69E-616A-4F87-8D53-A5732ED6B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FA7B43-4138-435A-863A-7761B564C1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345872-6066-4DD0-9551-36F0D53A5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CB9A583-2038-4C4B-B330-1CCE624D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BD0C231-4BBF-4C14-BEBA-283DB3199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39AF5B-DAC5-45C7-8C5A-105D5F0DE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585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B9A3D-F161-43D5-95F5-BEB285B4B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6FC38-F618-45D2-9636-FFD44799F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04EBC76-54D5-4E69-A763-88B58BCD0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CC6C0B2-CD74-4D6C-B35E-550900C441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FB0FF0B-E161-4D0C-8275-D1461EC7AF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6B311E5-217D-4D56-B09D-18A1FEEA5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E66F8B4-9357-49C7-A1D0-5F01101C0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16B2DDB-F83E-4599-B69F-680AACE57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191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22BB44-357D-47C9-8BBD-F576724FE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97E025-10AB-4042-9857-BEEA48280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C4DF50-5369-4814-BFC3-E614CD7B9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BA53CFC-0933-4F60-A25A-9D07D2C26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101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5DDE782-A15B-48C5-A9C2-EC3AC6179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59BA59-01B6-46CF-887A-4874712E2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0714B2-8298-450F-B832-D6BCC912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4580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E47BF4-F47E-4AAC-8B9A-758DFB12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D2A502-4B17-4CAC-9620-609A0DD70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9B2B311-4760-4485-8F6B-474859025D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A292B7-DE24-4D83-B089-A11D22A6B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1D2DDD-89AD-49B8-892A-89152D741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EC0D8D-6397-4059-A8FF-79B3CDD55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951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F2108-CE3A-4B4D-AE6F-5B0C82F41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E5F287-FAA3-427B-836D-6BEB9333D1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80984F-BFC1-4E53-8683-2275CC840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59AD18-ED6E-444A-8D67-9A838CCBE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6BD714-E57D-47A1-9411-ADFEE2E30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839F6E-2C5D-4998-9D64-9BD7B4D33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21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0">
              <a:schemeClr val="accent1">
                <a:lumMod val="45000"/>
                <a:lumOff val="55000"/>
              </a:schemeClr>
            </a:gs>
            <a:gs pos="44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5829657-88FF-4337-9451-B576BCB52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142C0F-67B1-4013-B1A9-DF2BB274E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16EE26-8C82-4194-8213-0B6ECFC82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29B4E-589C-4DE1-9991-932D01D6EEC9}" type="datetimeFigureOut">
              <a:rPr lang="zh-CN" altLang="en-US" smtClean="0"/>
              <a:t>2024/11/18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ECAACF-388F-4612-A6CB-AD6A071A12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3702A1-15BB-4A0B-990F-2AC9578D3A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70316-8D48-4DAE-9EEC-CD64DE0E80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150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9%9B%84%E8%95%8A/2375527?fromModule=lemma_inlin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baike.baidu.com/item/%E8%8A%B1%E4%B8%9D/2602874?fromModule=lemma_inlin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baike.baidu.com/item/%E8%85%B9%E5%86%B7%E7%97%9B/10296687?fromModule=lemma_inlink" TargetMode="External"/><Relationship Id="rId13" Type="http://schemas.openxmlformats.org/officeDocument/2006/relationships/image" Target="../media/image8.png"/><Relationship Id="rId3" Type="http://schemas.openxmlformats.org/officeDocument/2006/relationships/image" Target="../media/image7.png"/><Relationship Id="rId7" Type="http://schemas.openxmlformats.org/officeDocument/2006/relationships/hyperlink" Target="https://baike.baidu.com/item/%E8%83%8E%E6%BC%8F/1420943?fromModule=lemma_inlink" TargetMode="External"/><Relationship Id="rId12" Type="http://schemas.openxmlformats.org/officeDocument/2006/relationships/hyperlink" Target="https://baike.baidu.com/item/%E6%8A%AB%E9%92%88%E5%BD%A2/10957416?fromModule=lemma_inlin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baike.baidu.com/item/%E6%9C%88%E7%BB%8F%E8%BF%87%E5%A4%9A/6530743?fromModule=lemma_inlink" TargetMode="External"/><Relationship Id="rId11" Type="http://schemas.openxmlformats.org/officeDocument/2006/relationships/hyperlink" Target="https://baike.baidu.com/item/%E6%B8%A9%E7%BB%8F%E6%AD%A2%E8%A1%80/5993295?fromModule=lemma_inlink" TargetMode="External"/><Relationship Id="rId5" Type="http://schemas.openxmlformats.org/officeDocument/2006/relationships/hyperlink" Target="https://baike.baidu.com/item/%E5%B4%A9%E6%BC%8F/7103774?fromModule=lemma_inlink" TargetMode="External"/><Relationship Id="rId10" Type="http://schemas.openxmlformats.org/officeDocument/2006/relationships/hyperlink" Target="https://baike.baidu.com/item/%E7%9A%AE%E8%82%A4%E7%98%99%E7%97%92/279770?fromModule=lemma_inlink" TargetMode="External"/><Relationship Id="rId4" Type="http://schemas.openxmlformats.org/officeDocument/2006/relationships/hyperlink" Target="https://baike.baidu.com/item/%E6%95%A3%E5%AF%92/9120604?fromModule=lemma_inlink" TargetMode="External"/><Relationship Id="rId9" Type="http://schemas.openxmlformats.org/officeDocument/2006/relationships/hyperlink" Target="https://baike.baidu.com/item/%E5%AE%AB%E5%86%B7%E4%B8%8D%E5%AD%95/840216?fromModule=lemma_inlin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16FD42-9CDA-4210-A6A1-FCE492F131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尊古韵 悟精髓 扬中外</a:t>
            </a:r>
            <a:br>
              <a:rPr lang="en-US" altLang="zh-CN" dirty="0"/>
            </a:br>
            <a:r>
              <a:rPr lang="zh-CN" altLang="en-US" dirty="0"/>
              <a:t>第</a:t>
            </a:r>
            <a:r>
              <a:rPr lang="en-US" altLang="zh-CN" dirty="0"/>
              <a:t>1</a:t>
            </a:r>
            <a:r>
              <a:rPr lang="zh-CN" altLang="en-US" dirty="0"/>
              <a:t>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DA6411-239F-4E91-ACF4-405DD2EB3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如果想获取更多关于中草药的知识</a:t>
            </a:r>
            <a:endParaRPr lang="en-US" altLang="zh-CN" dirty="0"/>
          </a:p>
          <a:p>
            <a:r>
              <a:rPr lang="zh-CN" altLang="en-US" dirty="0"/>
              <a:t>请点击每种中草药的</a:t>
            </a:r>
            <a:r>
              <a:rPr lang="zh-CN" altLang="en-US" sz="4000" dirty="0">
                <a:solidFill>
                  <a:schemeClr val="accent5">
                    <a:lumMod val="75000"/>
                  </a:schemeClr>
                </a:solidFill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蓝色大字标题</a:t>
            </a:r>
          </a:p>
        </p:txBody>
      </p:sp>
    </p:spTree>
    <p:extLst>
      <p:ext uri="{BB962C8B-B14F-4D97-AF65-F5344CB8AC3E}">
        <p14:creationId xmlns:p14="http://schemas.microsoft.com/office/powerpoint/2010/main" val="1962267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5000"/>
                <a:lumOff val="95000"/>
              </a:schemeClr>
            </a:gs>
            <a:gs pos="0">
              <a:schemeClr val="accent2">
                <a:lumMod val="45000"/>
                <a:lumOff val="55000"/>
              </a:schemeClr>
            </a:gs>
            <a:gs pos="26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7BB6C5-A0A6-4B73-B932-36D8817C0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1944" y="-71439"/>
            <a:ext cx="9144000" cy="2387600"/>
          </a:xfrm>
        </p:spPr>
        <p:txBody>
          <a:bodyPr/>
          <a:lstStyle/>
          <a:p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虹彩蔷薇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0AB371-A652-4C1C-BA1E-7AA8825C9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9914" y="373756"/>
            <a:ext cx="9144000" cy="1655762"/>
          </a:xfrm>
        </p:spPr>
        <p:txBody>
          <a:bodyPr/>
          <a:lstStyle/>
          <a:p>
            <a:r>
              <a:rPr lang="zh-CN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纤婉而柔洁的粉色花卉。</a:t>
            </a:r>
            <a:endParaRPr lang="en-US" altLang="zh-CN" b="0" i="0" dirty="0">
              <a:solidFill>
                <a:schemeClr val="bg1">
                  <a:lumMod val="50000"/>
                </a:schemeClr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r>
              <a:rPr lang="zh-CN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虽然被称作蔷薇，但本质上更接近百合。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176193-E1C1-471D-98BF-BE08535D4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9" y="1122361"/>
            <a:ext cx="2479675" cy="24796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D89B427-7165-4022-AA76-1FEC0EF0CD8C}"/>
              </a:ext>
            </a:extLst>
          </p:cNvPr>
          <p:cNvSpPr txBox="1"/>
          <p:nvPr/>
        </p:nvSpPr>
        <p:spPr>
          <a:xfrm>
            <a:off x="4316016" y="2450970"/>
            <a:ext cx="60254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现实中名称：郁金香</a:t>
            </a:r>
            <a:r>
              <a:rPr lang="en-US" altLang="zh-CN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	</a:t>
            </a:r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科：百合科</a:t>
            </a:r>
            <a:r>
              <a:rPr lang="en-US" altLang="zh-CN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	</a:t>
            </a:r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春季开花</a:t>
            </a:r>
            <a:endParaRPr lang="en-US" altLang="zh-CN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algn="ctr"/>
            <a:endParaRPr lang="en-US" altLang="zh-CN" sz="2000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algn="ctr"/>
            <a:r>
              <a:rPr lang="zh-CN" altLang="en-US" sz="20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具有化湿辟秽之功效。常用于脾胃湿浊，胸脘满闷，呕逆腹痛，口臭苔腻。</a:t>
            </a:r>
            <a:endParaRPr lang="zh-CN" altLang="en-US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1241580-8BD7-4F9C-8403-991B0FAF63EE}"/>
              </a:ext>
            </a:extLst>
          </p:cNvPr>
          <p:cNvSpPr txBox="1"/>
          <p:nvPr/>
        </p:nvSpPr>
        <p:spPr>
          <a:xfrm>
            <a:off x="1142999" y="3882409"/>
            <a:ext cx="1018094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入药部位：花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性味：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味苦、辛，性平</a:t>
            </a:r>
            <a:endParaRPr lang="en-US" altLang="zh-CN" sz="2400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归经：归肺经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功效：化湿辟秽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主治：脾胃湿浊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，胸脘满闷，呕逆腹痛，口臭苔腻</a:t>
            </a:r>
            <a:endParaRPr lang="en-US" altLang="zh-CN" sz="2400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0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药材性状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鳞茎皮纸质，内面顶端和基部有少数伏毛。叶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3-5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枚，条状披针形至卵状披针形。花单朵顶生，大型而艳丽；花被片红色或杂有白色和黄色，有时为白色或黄色，长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5-7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厘米，宽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2-4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厘米。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6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枚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3"/>
              </a:rPr>
              <a:t>雄蕊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等长，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4"/>
              </a:rPr>
              <a:t>花丝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无毛；无花柱，柱头增大呈鸡冠状。</a:t>
            </a:r>
            <a:endParaRPr lang="zh-CN" altLang="en-US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9ED4A5B-F065-47E3-99B0-2EDCDFC30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386" y="3595766"/>
            <a:ext cx="2595562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576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7BB6C5-A0A6-4B73-B932-36D8817C0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1944" y="-71439"/>
            <a:ext cx="9144000" cy="2387600"/>
          </a:xfrm>
        </p:spPr>
        <p:txBody>
          <a:bodyPr/>
          <a:lstStyle/>
          <a:p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豌豆射手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0AB371-A652-4C1C-BA1E-7AA8825C9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9914" y="373756"/>
            <a:ext cx="9144000" cy="1655762"/>
          </a:xfrm>
        </p:spPr>
        <p:txBody>
          <a:bodyPr/>
          <a:lstStyle/>
          <a:p>
            <a:r>
              <a:rPr lang="zh-CN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豌豆（</a:t>
            </a:r>
            <a:r>
              <a:rPr lang="en-US" altLang="zh-CN" b="0" i="0" dirty="0">
                <a:solidFill>
                  <a:schemeClr val="bg1">
                    <a:lumMod val="50000"/>
                  </a:schemeClr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pea</a:t>
            </a:r>
            <a:r>
              <a:rPr lang="zh-CN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）和射击者（</a:t>
            </a:r>
            <a:r>
              <a:rPr lang="en-US" altLang="zh-CN" b="0" i="0" dirty="0">
                <a:solidFill>
                  <a:schemeClr val="bg1">
                    <a:lumMod val="50000"/>
                  </a:schemeClr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shooter</a:t>
            </a:r>
            <a:r>
              <a:rPr lang="zh-CN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）</a:t>
            </a:r>
            <a:endParaRPr lang="en-US" altLang="zh-CN" b="0" i="0" dirty="0">
              <a:solidFill>
                <a:schemeClr val="bg1">
                  <a:lumMod val="50000"/>
                </a:schemeClr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r>
              <a:rPr lang="zh-CN" altLang="en-US" b="0" i="0" dirty="0">
                <a:solidFill>
                  <a:schemeClr val="bg1">
                    <a:lumMod val="50000"/>
                  </a:schemeClr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两字而成的双关语（非来自原神）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176193-E1C1-471D-98BF-BE08535D4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2999" y="1122361"/>
            <a:ext cx="2479675" cy="24796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D89B427-7165-4022-AA76-1FEC0EF0CD8C}"/>
              </a:ext>
            </a:extLst>
          </p:cNvPr>
          <p:cNvSpPr txBox="1"/>
          <p:nvPr/>
        </p:nvSpPr>
        <p:spPr>
          <a:xfrm>
            <a:off x="4316016" y="2450970"/>
            <a:ext cx="60254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现实中名称：豌豆</a:t>
            </a:r>
            <a:r>
              <a:rPr lang="en-US" altLang="zh-CN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	</a:t>
            </a:r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科：豆科</a:t>
            </a:r>
            <a:r>
              <a:rPr lang="en-US" altLang="zh-CN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	</a:t>
            </a:r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夏秋季开花</a:t>
            </a:r>
            <a:endParaRPr lang="en-US" altLang="zh-CN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endParaRPr lang="en-US" altLang="zh-CN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algn="ctr"/>
            <a:r>
              <a:rPr lang="zh-CN" altLang="en-US" sz="20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具有和中下气，通乳利水，解毒之功效。</a:t>
            </a:r>
            <a:endParaRPr lang="zh-CN" altLang="en-US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1241580-8BD7-4F9C-8403-991B0FAF63EE}"/>
              </a:ext>
            </a:extLst>
          </p:cNvPr>
          <p:cNvSpPr txBox="1"/>
          <p:nvPr/>
        </p:nvSpPr>
        <p:spPr>
          <a:xfrm>
            <a:off x="1142999" y="3882409"/>
            <a:ext cx="1018094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入药部位：种子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性味：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味甘，性平</a:t>
            </a:r>
            <a:endParaRPr lang="en-US" altLang="zh-CN" sz="2400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归经：入脾、胃经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功效：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和中下气，通乳利水，解毒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主治：消渴，吐逆，泄利腹胀，霍乱转筋，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乳少，脚气水肿，疮痈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0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药材性状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种子圆球形，直径约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5mm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。表面青绿色至黄绿色、淡黄白色，有皱纹，</a:t>
            </a:r>
            <a:endParaRPr lang="en-US" altLang="zh-CN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可见点状种脐。种皮薄而韧，除去种皮有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2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枚黄白色肥厚的子叶。气微，味淡。</a:t>
            </a:r>
            <a:endParaRPr lang="zh-CN" altLang="en-US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9ED4A5B-F065-47E3-99B0-2EDCDFC30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280659" y="3882409"/>
            <a:ext cx="2043289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20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4">
                <a:lumMod val="5000"/>
                <a:lumOff val="95000"/>
              </a:schemeClr>
            </a:gs>
            <a:gs pos="27000">
              <a:schemeClr val="accent4">
                <a:lumMod val="45000"/>
                <a:lumOff val="55000"/>
              </a:schemeClr>
            </a:gs>
            <a:gs pos="0">
              <a:schemeClr val="accent4">
                <a:lumMod val="45000"/>
                <a:lumOff val="55000"/>
              </a:schemeClr>
            </a:gs>
            <a:gs pos="33000">
              <a:schemeClr val="accent4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7BB6C5-A0A6-4B73-B932-36D8817C0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1944" y="-71439"/>
            <a:ext cx="9144000" cy="2387600"/>
          </a:xfrm>
        </p:spPr>
        <p:txBody>
          <a:bodyPr/>
          <a:lstStyle/>
          <a:p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甜甜花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0AB371-A652-4C1C-BA1E-7AA8825C9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9914" y="373756"/>
            <a:ext cx="9144000" cy="1655762"/>
          </a:xfrm>
        </p:spPr>
        <p:txBody>
          <a:bodyPr/>
          <a:lstStyle/>
          <a:p>
            <a:r>
              <a:rPr lang="zh-CN" altLang="en-US" b="0" i="0" dirty="0">
                <a:solidFill>
                  <a:srgbClr val="545454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香气浓郁的植株。即便在黑暗中，也能循着芬芳的气息找到的花朵。在提瓦特大陆上，是制糖的常用材料。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176193-E1C1-471D-98BF-BE08535D4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2999" y="1122361"/>
            <a:ext cx="2479675" cy="24796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D89B427-7165-4022-AA76-1FEC0EF0CD8C}"/>
              </a:ext>
            </a:extLst>
          </p:cNvPr>
          <p:cNvSpPr txBox="1"/>
          <p:nvPr/>
        </p:nvSpPr>
        <p:spPr>
          <a:xfrm>
            <a:off x="4316016" y="2450970"/>
            <a:ext cx="602541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现实中名称：三叶鬼针草</a:t>
            </a:r>
            <a:r>
              <a:rPr lang="en-US" altLang="zh-CN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	       </a:t>
            </a:r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科：菊科</a:t>
            </a:r>
            <a:r>
              <a:rPr lang="en-US" altLang="zh-CN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        </a:t>
            </a:r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夏秋开花</a:t>
            </a:r>
            <a:endParaRPr lang="en-US" altLang="zh-CN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endParaRPr lang="en-US" altLang="zh-CN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algn="ctr"/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具有解毒消肿，清热镇痛，活血散瘀，调气消积之功效。</a:t>
            </a:r>
            <a:endParaRPr lang="zh-CN" altLang="en-US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1241580-8BD7-4F9C-8403-991B0FAF63EE}"/>
              </a:ext>
            </a:extLst>
          </p:cNvPr>
          <p:cNvSpPr txBox="1"/>
          <p:nvPr/>
        </p:nvSpPr>
        <p:spPr>
          <a:xfrm>
            <a:off x="1142999" y="3882409"/>
            <a:ext cx="101809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入药部位：全草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性味：味甘、微苦，性凉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归经：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归脾、大肠、肺经</a:t>
            </a:r>
            <a:endParaRPr lang="en-US" altLang="zh-CN" sz="2400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功效：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解毒消肿，清热镇痛，活血散瘀，调气消积</a:t>
            </a:r>
            <a:endParaRPr lang="en-US" altLang="zh-CN" sz="2400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主治：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用于胃肠炎，中暑腹痛，细菌性痢疾，感冒发热，急性喉炎，淋证，</a:t>
            </a:r>
            <a:endParaRPr lang="en-US" altLang="zh-CN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白浊，痔疮，脱肛，大小便出血，糖尿病，蛇伤，肩周炎，跌打损伤，关节炎等。</a:t>
            </a:r>
            <a:endParaRPr lang="en-US" altLang="zh-CN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0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药材性状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：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茎直立，高</a:t>
            </a:r>
            <a:r>
              <a:rPr lang="en-US" altLang="zh-CN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30-100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厘米，钝四棱形，无毛或上部被极稀疏的柔毛，基部直径可达</a:t>
            </a:r>
            <a:r>
              <a:rPr lang="en-US" altLang="zh-CN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6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毫米。茎下部叶较小，</a:t>
            </a:r>
            <a:r>
              <a:rPr lang="en-US" altLang="zh-CN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3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裂或不分裂，通常在开花前枯萎，中部叶具长</a:t>
            </a:r>
            <a:r>
              <a:rPr lang="en-US" altLang="zh-CN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1.5-5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厘米无翅的柄，三出，小叶</a:t>
            </a:r>
            <a:r>
              <a:rPr lang="en-US" altLang="zh-CN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3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枚，很少为具</a:t>
            </a:r>
            <a:r>
              <a:rPr lang="en-US" altLang="zh-CN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5(-7)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小叶的羽状复叶，两侧小叶椭圆形或卵状椭圆形。</a:t>
            </a:r>
            <a:endParaRPr lang="zh-CN" altLang="en-US" sz="16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9ED4A5B-F065-47E3-99B0-2EDCDFC30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280659" y="3882409"/>
            <a:ext cx="2043289" cy="204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000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7BB6C5-A0A6-4B73-B932-36D8817C0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1944" y="-71439"/>
            <a:ext cx="9144000" cy="2387600"/>
          </a:xfrm>
        </p:spPr>
        <p:txBody>
          <a:bodyPr/>
          <a:lstStyle/>
          <a:p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    草（将就一下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0AB371-A652-4C1C-BA1E-7AA8825C9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9914" y="373756"/>
            <a:ext cx="9144000" cy="1655762"/>
          </a:xfrm>
        </p:spPr>
        <p:txBody>
          <a:bodyPr/>
          <a:lstStyle/>
          <a:p>
            <a:r>
              <a:rPr lang="zh-CN" altLang="en-US" b="0" i="0" dirty="0">
                <a:solidFill>
                  <a:srgbClr val="545454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地上的草是自然的使者，亦是生命的源泉，</a:t>
            </a:r>
            <a:endParaRPr lang="en-US" altLang="zh-CN" b="0" i="0" dirty="0">
              <a:solidFill>
                <a:srgbClr val="545454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r>
              <a:rPr lang="zh-CN" altLang="en-US" b="0" i="0" dirty="0">
                <a:solidFill>
                  <a:srgbClr val="545454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它以其独特的力量，滋养着提瓦特大陆的万物生灵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176193-E1C1-471D-98BF-BE08535D4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4488" y="1660247"/>
            <a:ext cx="3154911" cy="176875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D89B427-7165-4022-AA76-1FEC0EF0CD8C}"/>
              </a:ext>
            </a:extLst>
          </p:cNvPr>
          <p:cNvSpPr txBox="1"/>
          <p:nvPr/>
        </p:nvSpPr>
        <p:spPr>
          <a:xfrm>
            <a:off x="4316016" y="2450970"/>
            <a:ext cx="60254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现实中名称：艾草             科：菊科</a:t>
            </a:r>
            <a:r>
              <a:rPr lang="en-US" altLang="zh-CN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            </a:t>
            </a:r>
            <a:r>
              <a:rPr lang="zh-CN" altLang="en-US" sz="20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夏季开花</a:t>
            </a:r>
            <a:endParaRPr lang="en-US" altLang="zh-CN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endParaRPr lang="en-US" altLang="zh-CN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algn="ctr"/>
            <a:r>
              <a:rPr lang="zh-CN" altLang="en-US" sz="20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具有温经、去湿、散寒、止血等功效。</a:t>
            </a:r>
            <a:endParaRPr lang="zh-CN" altLang="en-US" sz="20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1241580-8BD7-4F9C-8403-991B0FAF63EE}"/>
              </a:ext>
            </a:extLst>
          </p:cNvPr>
          <p:cNvSpPr txBox="1"/>
          <p:nvPr/>
        </p:nvSpPr>
        <p:spPr>
          <a:xfrm>
            <a:off x="1142999" y="3882409"/>
            <a:ext cx="10180949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入药部位：干燥叶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性味：味辛、苦，性温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归经：归肝、脾、肾经</a:t>
            </a:r>
            <a:endParaRPr lang="en-US" altLang="zh-CN" sz="24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功效：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温经止血，</a:t>
            </a:r>
            <a:r>
              <a:rPr lang="zh-CN" altLang="en-US" sz="2400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4"/>
              </a:rPr>
              <a:t>散寒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止痛；外用祛湿止痒</a:t>
            </a:r>
            <a:endParaRPr lang="en-US" altLang="zh-CN" sz="2400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400" dirty="0"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主治：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用于吐血，衄血，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5"/>
              </a:rPr>
              <a:t>崩漏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，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6"/>
              </a:rPr>
              <a:t>月经过多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，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7"/>
              </a:rPr>
              <a:t>胎漏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下血，少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8"/>
              </a:rPr>
              <a:t>腹冷痛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，经寒不调，</a:t>
            </a:r>
            <a:endParaRPr lang="en-US" altLang="zh-CN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9"/>
              </a:rPr>
              <a:t>宫冷不孕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；外治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10"/>
              </a:rPr>
              <a:t>皮肤瘙痒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。醋艾炭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11"/>
              </a:rPr>
              <a:t>温经止血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，用于虚寒性出血。</a:t>
            </a:r>
            <a:endParaRPr lang="en-US" altLang="zh-CN" b="0" i="0" dirty="0">
              <a:solidFill>
                <a:srgbClr val="333333"/>
              </a:solidFill>
              <a:effectLst/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  <a:p>
            <a:r>
              <a:rPr lang="zh-CN" altLang="en-US" sz="20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药材性状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：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多皱缩、破碎，有短柄。完整叶片展平后呈卵状椭圆形，羽状深裂，裂片椭圆状</a:t>
            </a:r>
            <a:r>
              <a:rPr lang="zh-CN" altLang="en-US" sz="1600" b="0" i="0" u="none" strike="noStrike" dirty="0">
                <a:solidFill>
                  <a:srgbClr val="136EC2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  <a:hlinkClick r:id="rId12"/>
              </a:rPr>
              <a:t>披针形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SDK_JP_Web" panose="00020600040101010101" pitchFamily="18" charset="-128"/>
                <a:ea typeface="SDK_JP_Web" panose="00020600040101010101" pitchFamily="18" charset="-128"/>
                <a:cs typeface="SDK_JP_Web" panose="00020600040101010101" pitchFamily="18" charset="-128"/>
              </a:rPr>
              <a:t>，边缘有不规则的粗锯齿；上表面灰绿色或深黄绿色，有稀疏的柔毛和腺点；下表面密生灰白色绒毛。</a:t>
            </a:r>
            <a:endParaRPr lang="zh-CN" altLang="en-US" sz="1600" dirty="0">
              <a:latin typeface="SDK_JP_Web" panose="00020600040101010101" pitchFamily="18" charset="-128"/>
              <a:ea typeface="SDK_JP_Web" panose="00020600040101010101" pitchFamily="18" charset="-128"/>
              <a:cs typeface="SDK_JP_Web" panose="00020600040101010101" pitchFamily="18" charset="-128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9ED4A5B-F065-47E3-99B0-2EDCDFC30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984638" y="3679970"/>
            <a:ext cx="2739276" cy="176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4142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802</Words>
  <Application>Microsoft Office PowerPoint</Application>
  <PresentationFormat>宽屏</PresentationFormat>
  <Paragraphs>56</Paragraphs>
  <Slides>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SDK_JP_Web</vt:lpstr>
      <vt:lpstr>等线</vt:lpstr>
      <vt:lpstr>等线 Light</vt:lpstr>
      <vt:lpstr>Arial</vt:lpstr>
      <vt:lpstr>Wingdings</vt:lpstr>
      <vt:lpstr>Office 主题​​</vt:lpstr>
      <vt:lpstr>尊古韵 悟精髓 扬中外 第1期</vt:lpstr>
      <vt:lpstr>虹彩蔷薇</vt:lpstr>
      <vt:lpstr>豌豆射手</vt:lpstr>
      <vt:lpstr>甜甜花</vt:lpstr>
      <vt:lpstr>    草（将就一下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比 帅</dc:creator>
  <cp:lastModifiedBy>比 帅</cp:lastModifiedBy>
  <cp:revision>13</cp:revision>
  <dcterms:created xsi:type="dcterms:W3CDTF">2024-11-18T10:32:16Z</dcterms:created>
  <dcterms:modified xsi:type="dcterms:W3CDTF">2024-11-18T14:06:04Z</dcterms:modified>
</cp:coreProperties>
</file>

<file path=docProps/thumbnail.jpeg>
</file>